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1" r:id="rId6"/>
    <p:sldId id="265" r:id="rId7"/>
    <p:sldId id="266" r:id="rId8"/>
    <p:sldId id="267" r:id="rId9"/>
    <p:sldId id="264" r:id="rId10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68508" autoAdjust="0"/>
  </p:normalViewPr>
  <p:slideViewPr>
    <p:cSldViewPr snapToGrid="0">
      <p:cViewPr varScale="1">
        <p:scale>
          <a:sx n="70" d="100"/>
          <a:sy n="70" d="100"/>
        </p:scale>
        <p:origin x="84" y="162"/>
      </p:cViewPr>
      <p:guideLst/>
    </p:cSldViewPr>
  </p:slideViewPr>
  <p:outlineViewPr>
    <p:cViewPr>
      <p:scale>
        <a:sx n="33" d="100"/>
        <a:sy n="33" d="100"/>
      </p:scale>
      <p:origin x="0" y="-3588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artel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Orografia Della Calbria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>
                <a:bevelT w="25400" h="12700"/>
              </a:sp3d>
            </c:spPr>
            <c:extLst>
              <c:ext xmlns:c16="http://schemas.microsoft.com/office/drawing/2014/chart" uri="{C3380CC4-5D6E-409C-BE32-E72D297353CC}">
                <c16:uniqueId val="{00000001-40D4-4F83-A371-68BD3C7060F8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>
                <a:bevelT w="25400" h="12700"/>
              </a:sp3d>
            </c:spPr>
            <c:extLst>
              <c:ext xmlns:c16="http://schemas.microsoft.com/office/drawing/2014/chart" uri="{C3380CC4-5D6E-409C-BE32-E72D297353CC}">
                <c16:uniqueId val="{00000003-40D4-4F83-A371-68BD3C7060F8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>
                <a:bevelT w="25400" h="12700"/>
              </a:sp3d>
            </c:spPr>
            <c:extLst>
              <c:ext xmlns:c16="http://schemas.microsoft.com/office/drawing/2014/chart" uri="{C3380CC4-5D6E-409C-BE32-E72D297353CC}">
                <c16:uniqueId val="{00000005-40D4-4F83-A371-68BD3C7060F8}"/>
              </c:ext>
            </c:extLst>
          </c:dPt>
          <c:dLbls>
            <c:dLbl>
              <c:idx val="0"/>
              <c:layout>
                <c:manualLayout>
                  <c:x val="-0.1927512012302183"/>
                  <c:y val="3.7038551999181921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>
                        <a:solidFill>
                          <a:schemeClr val="bg1"/>
                        </a:solidFill>
                      </a:rPr>
                      <a:t>49,8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0D4-4F83-A371-68BD3C7060F8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 rtl="0">
                      <a:defRPr lang="en-US" sz="12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="0" i="0" u="none" strike="noStrike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41,8%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0D4-4F83-A371-68BD3C7060F8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en-US" sz="12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0D4-4F83-A371-68BD3C7060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Foglio1!$A$1:$A$3</c:f>
              <c:strCache>
                <c:ptCount val="3"/>
                <c:pt idx="0">
                  <c:v>Collina</c:v>
                </c:pt>
                <c:pt idx="1">
                  <c:v>Montagna</c:v>
                </c:pt>
                <c:pt idx="2">
                  <c:v>Pianure</c:v>
                </c:pt>
              </c:strCache>
            </c:strRef>
          </c:cat>
          <c:val>
            <c:numRef>
              <c:f>Foglio1!$B$1:$B$3</c:f>
              <c:numCache>
                <c:formatCode>General</c:formatCode>
                <c:ptCount val="3"/>
                <c:pt idx="0">
                  <c:v>42.2</c:v>
                </c:pt>
                <c:pt idx="1">
                  <c:v>41.8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D4-4F83-A371-68BD3C7060F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tx1">
        <a:alpha val="20000"/>
      </a:schemeClr>
    </a:soli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3AE7D290-5D3E-4179-89C8-E3FB8B77A189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784D8C1C-F064-4EF6-AEDF-E940864AA3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0107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495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8741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465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17950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934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2260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875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7458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3618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8295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6513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6078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329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9365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8437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2246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0318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EE27D-1C05-4249-9C3D-E5501A7B04F8}" type="datetimeFigureOut">
              <a:rPr lang="it-IT" smtClean="0"/>
              <a:t>25/09/2020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0ED6C-B066-404D-BBD6-12AA38CFC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6868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fferte Vacanze e Viaggi in Calabria - Eurospin Viaggi">
            <a:extLst>
              <a:ext uri="{FF2B5EF4-FFF2-40B4-BE49-F238E27FC236}">
                <a16:creationId xmlns:a16="http://schemas.microsoft.com/office/drawing/2014/main" id="{81EDF845-55D6-4D9F-9A72-F20692553D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60216500-92FE-4CD6-B820-367E2D04B1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1107442"/>
            <a:ext cx="9448800" cy="1825096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FFC000"/>
                </a:solidFill>
              </a:rPr>
              <a:t>La Calabria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11E38E2-150D-42F2-8DC2-7935B76884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Di Mea Alessandro</a:t>
            </a:r>
          </a:p>
        </p:txBody>
      </p:sp>
    </p:spTree>
    <p:extLst>
      <p:ext uri="{BB962C8B-B14F-4D97-AF65-F5344CB8AC3E}">
        <p14:creationId xmlns:p14="http://schemas.microsoft.com/office/powerpoint/2010/main" val="3204531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0141EE-8068-404A-91F9-88A15675E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525629"/>
            <a:ext cx="8610600" cy="1293028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Dove si trova?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8EFE7B-CDD2-48D3-9BFA-7DCC03E78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43" y="2439504"/>
            <a:ext cx="5526157" cy="288787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300" dirty="0">
                <a:latin typeface="Comic Sans MS" panose="030F0702030302020204" pitchFamily="66" charset="0"/>
              </a:rPr>
              <a:t>La Calabria è una regione italiana a statuto ordinario dell'Italia meridionale con 1 934 310 abitanti e con capoluogo Catanzaro. Confina a nord con la Basilicata e a sud-ovest un braccio di mare la separa dalla Sicilia ed è bagnata a est dal mar Ionio e ad ovest dal mar Tirreno.</a:t>
            </a:r>
          </a:p>
          <a:p>
            <a:pPr marL="0" indent="0" algn="just">
              <a:buNone/>
            </a:pPr>
            <a:endParaRPr lang="it-IT" dirty="0"/>
          </a:p>
        </p:txBody>
      </p:sp>
      <p:pic>
        <p:nvPicPr>
          <p:cNvPr id="2050" name="Picture 2" descr="Calabria – Localizzazione">
            <a:extLst>
              <a:ext uri="{FF2B5EF4-FFF2-40B4-BE49-F238E27FC236}">
                <a16:creationId xmlns:a16="http://schemas.microsoft.com/office/drawing/2014/main" id="{3EA5F8D6-EBDE-49AF-BCD3-27E1354B4C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8038" y="1818657"/>
            <a:ext cx="3433262" cy="4309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5172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76DB50-586D-44D4-BBEF-F18794A03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570341"/>
            <a:ext cx="8610600" cy="1293028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IL TERRITORIO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B67784-3062-477B-96EB-755BEA220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675" y="2614056"/>
            <a:ext cx="5619325" cy="276418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500" dirty="0">
                <a:latin typeface="Comic Sans MS" panose="030F0702030302020204" pitchFamily="66" charset="0"/>
              </a:rPr>
              <a:t>La Calabria ha una superficie prevalentemente collinare, che si estende per il 49,2% del suo territorio, presenta ampie zone montuose che coprono il 41,8% del suo territorio, mentre il restante 9% è pianeggiante</a:t>
            </a:r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3EB48757-D8C3-4DFA-92DA-752D0A1AF0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6207000"/>
              </p:ext>
            </p:extLst>
          </p:nvPr>
        </p:nvGraphicFramePr>
        <p:xfrm>
          <a:off x="6985930" y="2235929"/>
          <a:ext cx="4843368" cy="352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0017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3B0714-9B4D-4266-947D-569EEEA9C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8421" y="539086"/>
            <a:ext cx="8610600" cy="1293028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Idrografia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52C663-1A30-4E80-8E00-6F2D5A3D2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851" y="2046926"/>
            <a:ext cx="5659283" cy="383428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sz="2300" dirty="0">
                <a:latin typeface="Comic Sans MS" panose="030F0702030302020204" pitchFamily="66" charset="0"/>
              </a:rPr>
              <a:t>I fiumi della Calabria non presentano generalmente uno sviluppo significativo a causa della forma stretta e allungata, della penisola calabrese e a causa della disposizione dei rilievi montuosi perciò sono a carattere torrentizio. Fanno eccezione il Crati e il Neto, i fiumi più lunghi, i quali sfociano entrambi nel mar Ionio. Dall'altopiano della Sila hanno origine anche l'Amato e il Savuto, i maggiori fiumi del versante tirrenico</a:t>
            </a:r>
          </a:p>
        </p:txBody>
      </p:sp>
      <p:pic>
        <p:nvPicPr>
          <p:cNvPr id="4" name="Picture 2" descr="Storia di Scandale: Il fiume Neto">
            <a:extLst>
              <a:ext uri="{FF2B5EF4-FFF2-40B4-BE49-F238E27FC236}">
                <a16:creationId xmlns:a16="http://schemas.microsoft.com/office/drawing/2014/main" id="{041DBF5D-454B-489E-84A3-2346025B77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868" y="2286736"/>
            <a:ext cx="5520817" cy="3354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6076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8D4BFD-B1E6-41E7-8479-221C3DB67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8" y="649356"/>
            <a:ext cx="10353761" cy="1326321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Il CLIMA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3E9DA5-A234-4E56-BEBB-202A452AC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09" y="2359853"/>
            <a:ext cx="10509581" cy="213829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sz="2400" dirty="0">
                <a:latin typeface="Comic Sans MS" panose="030F0702030302020204" pitchFamily="66" charset="0"/>
              </a:rPr>
              <a:t>Il clima calabrese è generalmente di tipo mediterraneo. Il litorale ionico è più secco e arido di quello tirrenico che si presenta con un clima più mite. Le temperature in genere lungo le coste non scendono mai sotto i 10 gradi e non salgono mai sopra i 40 °C, con punte di 42-44 °C nei mesi estivi. Lungo gli Appennini e nelle zone interne, dal Pollino, alla Sila fino all'Aspromonte, il clima è montano appenninico (continentale freddo) con inverni freddi e nevosi, l'estate è tiepida e non mancano temporali</a:t>
            </a:r>
          </a:p>
        </p:txBody>
      </p:sp>
    </p:spTree>
    <p:extLst>
      <p:ext uri="{BB962C8B-B14F-4D97-AF65-F5344CB8AC3E}">
        <p14:creationId xmlns:p14="http://schemas.microsoft.com/office/powerpoint/2010/main" val="172193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3A1937-2C3B-43CB-B85D-6B7E13172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639315"/>
            <a:ext cx="8610600" cy="1293028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L’economia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EE942C-52D7-4FF7-AA9D-21225E506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430" y="2210640"/>
            <a:ext cx="5860774" cy="36629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sz="2400" dirty="0">
                <a:latin typeface="Comic Sans MS" panose="030F0702030302020204" pitchFamily="66" charset="0"/>
              </a:rPr>
              <a:t>La Calabria è una delle regioni italiane più povere, nonostante l'alto tasso di economia nascosta renda inquantificabile l'effettiva ricchezza della Regione. La presenza di una delle principali organizzazioni criminali, la lontananza dei mercati e la carenza cronica di infrastrutture infatti rende il tessuto economico calabrese notevolmente fragile </a:t>
            </a:r>
          </a:p>
        </p:txBody>
      </p:sp>
      <p:pic>
        <p:nvPicPr>
          <p:cNvPr id="4100" name="Picture 4" descr="A Catanzaro la presentazione del rapporto &quot;L'economia della ...">
            <a:extLst>
              <a:ext uri="{FF2B5EF4-FFF2-40B4-BE49-F238E27FC236}">
                <a16:creationId xmlns:a16="http://schemas.microsoft.com/office/drawing/2014/main" id="{E8A35128-446F-462C-ADAF-68386528D9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1424" y="2210641"/>
            <a:ext cx="5134578" cy="344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4173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6" presetClass="entr" presetSubtype="3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3A1937-2C3B-43CB-B85D-6B7E13172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639315"/>
            <a:ext cx="8610600" cy="1293028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L’economia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EE942C-52D7-4FF7-AA9D-21225E506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948244"/>
            <a:ext cx="10936357" cy="19478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dirty="0">
                <a:latin typeface="Comic Sans MS" panose="030F0702030302020204" pitchFamily="66" charset="0"/>
              </a:rPr>
              <a:t>Primario: Nel settore primario, l'agricoltura è sviluppata soprattutto nella coltivazione di ulivi (la regione è al secondo posto in Italia  per la produzione di olio, dopo la Puglia), di viti e di agrumi (uno di questi è il bergamotto). Il principale mercato agricolo è Catanzaro, sede del COMALCA, il principale mercato agro-alimentare della Calabria. Molto praticato anche l'allevamento, soprattutto di ovini e caprini nelle aree dell'entroterra. La pesca è discretamente sviluppata</a:t>
            </a: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2A20FEA4-B180-4EEA-911A-51A79902EEB2}"/>
              </a:ext>
            </a:extLst>
          </p:cNvPr>
          <p:cNvSpPr txBox="1">
            <a:spLocks/>
          </p:cNvSpPr>
          <p:nvPr/>
        </p:nvSpPr>
        <p:spPr>
          <a:xfrm>
            <a:off x="1658177" y="4128854"/>
            <a:ext cx="8743123" cy="21099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it-IT" dirty="0">
                <a:latin typeface="Comic Sans MS" panose="030F0702030302020204" pitchFamily="66" charset="0"/>
              </a:rPr>
              <a:t>Secondario: Nel settore secondario sono ancora troppo poco sviluppate le industrie alimentari e tessili; nelle zone di Crotone, Vibo Valentia e Reggio Calabria sono sorte industrie petrolchimiche, metalmeccaniche e chimiche, farmaceutiche, boschive, conserviere, dolciarie, termoelettriche e </a:t>
            </a:r>
            <a:r>
              <a:rPr lang="it-IT" dirty="0" err="1">
                <a:latin typeface="Comic Sans MS" panose="030F0702030302020204" pitchFamily="66" charset="0"/>
              </a:rPr>
              <a:t>enegetiche</a:t>
            </a:r>
            <a:r>
              <a:rPr lang="it-IT" dirty="0">
                <a:latin typeface="Comic Sans MS" panose="030F0702030302020204" pitchFamily="66" charset="0"/>
              </a:rPr>
              <a:t>.</a:t>
            </a:r>
            <a:br>
              <a:rPr lang="it-IT" dirty="0">
                <a:latin typeface="Comic Sans MS" panose="030F0702030302020204" pitchFamily="66" charset="0"/>
              </a:rPr>
            </a:br>
            <a:endParaRPr lang="it-IT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41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3A1937-2C3B-43CB-B85D-6B7E13172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639315"/>
            <a:ext cx="8610600" cy="1293028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L’economia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EE942C-52D7-4FF7-AA9D-21225E506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120" y="2618717"/>
            <a:ext cx="6660046" cy="26674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400" dirty="0">
                <a:latin typeface="Comic Sans MS" panose="030F0702030302020204" pitchFamily="66" charset="0"/>
              </a:rPr>
              <a:t>La principale risorsa turistica calabrese è il mare, con una costa di 780 chilometri affacciata sui mari Tirreno, Ionio e Stretto di Messina. Lo scarso sviluppo industriale e l'assenza di grandi città sulla gran parte del territorio hanno permesso di preservare in molti casi l'ambiente marittimo</a:t>
            </a: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2A20FEA4-B180-4EEA-911A-51A79902EEB2}"/>
              </a:ext>
            </a:extLst>
          </p:cNvPr>
          <p:cNvSpPr txBox="1">
            <a:spLocks/>
          </p:cNvSpPr>
          <p:nvPr/>
        </p:nvSpPr>
        <p:spPr>
          <a:xfrm>
            <a:off x="685800" y="4092097"/>
            <a:ext cx="10820400" cy="2388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it-IT" dirty="0"/>
          </a:p>
        </p:txBody>
      </p:sp>
      <p:pic>
        <p:nvPicPr>
          <p:cNvPr id="5122" name="Picture 2" descr="Mare Calabria, scopri i nostri 5 suggerimenti per la tua vacanza ...">
            <a:extLst>
              <a:ext uri="{FF2B5EF4-FFF2-40B4-BE49-F238E27FC236}">
                <a16:creationId xmlns:a16="http://schemas.microsoft.com/office/drawing/2014/main" id="{E140391A-897F-40A9-A434-39E4F62A1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7685" y="2319130"/>
            <a:ext cx="4613820" cy="2768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5186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25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EA074A-3541-45C5-97F4-71AF4FB20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9402" y="2865782"/>
            <a:ext cx="6653196" cy="1126435"/>
          </a:xfrm>
        </p:spPr>
        <p:txBody>
          <a:bodyPr/>
          <a:lstStyle/>
          <a:p>
            <a:r>
              <a:rPr lang="it-IT" dirty="0"/>
              <a:t>Grazie per l’attenzione</a:t>
            </a:r>
          </a:p>
        </p:txBody>
      </p:sp>
    </p:spTree>
    <p:extLst>
      <p:ext uri="{BB962C8B-B14F-4D97-AF65-F5344CB8AC3E}">
        <p14:creationId xmlns:p14="http://schemas.microsoft.com/office/powerpoint/2010/main" val="40100953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cia di vapore">
  <a:themeElements>
    <a:clrScheme name="Scia di vapore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Scia di vapore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cia di vapore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Scia di vapore</Template>
  <TotalTime>345</TotalTime>
  <Words>524</Words>
  <Application>Microsoft Office PowerPoint</Application>
  <PresentationFormat>Widescreen</PresentationFormat>
  <Paragraphs>22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Comic Sans MS</vt:lpstr>
      <vt:lpstr>Scia di vapore</vt:lpstr>
      <vt:lpstr>La Calabria</vt:lpstr>
      <vt:lpstr>Dove si trova?</vt:lpstr>
      <vt:lpstr>IL TERRITORIO</vt:lpstr>
      <vt:lpstr>Idrografia</vt:lpstr>
      <vt:lpstr>Il CLIMA</vt:lpstr>
      <vt:lpstr>L’economia</vt:lpstr>
      <vt:lpstr>L’economia</vt:lpstr>
      <vt:lpstr>L’economia</vt:lpstr>
      <vt:lpstr>Grazie per l’attenzione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Marche</dc:title>
  <dc:creator>Davide Mea</dc:creator>
  <cp:lastModifiedBy>Davide Mea</cp:lastModifiedBy>
  <cp:revision>35</cp:revision>
  <cp:lastPrinted>2020-09-14T14:46:37Z</cp:lastPrinted>
  <dcterms:created xsi:type="dcterms:W3CDTF">2020-03-25T17:17:49Z</dcterms:created>
  <dcterms:modified xsi:type="dcterms:W3CDTF">2020-09-25T21:19:15Z</dcterms:modified>
</cp:coreProperties>
</file>